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68" r:id="rId65"/>
    <p:sldId id="36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09" r:id="rId79"/>
    <p:sldId id="367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05-12-2025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F20D-9833-4F3F-A4E0-A2BAFAF565C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110</a:t>
            </a:fld>
            <a:endParaRPr lang="en-IN" spc="-5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111</a:t>
            </a:fld>
            <a:endParaRPr lang="en-IN" spc="-5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112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256" y="1305001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2801543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</a:t>
            </a:r>
            <a:r>
              <a:rPr lang="en-IN" sz="1400" spc="-25" dirty="0">
                <a:latin typeface="Calibri"/>
                <a:cs typeface="Calibri"/>
              </a:rPr>
              <a:t> </a:t>
            </a:r>
            <a:r>
              <a:rPr lang="en-IN" sz="1400" b="1" spc="-25" dirty="0">
                <a:latin typeface="Calibri"/>
                <a:cs typeface="Calibri"/>
              </a:rPr>
              <a:t>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46121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578" y="2185029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51154" y="2743200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7E2DF-3061-78AE-5EE6-CB098F740B7A}"/>
              </a:ext>
            </a:extLst>
          </p:cNvPr>
          <p:cNvSpPr txBox="1"/>
          <p:nvPr/>
        </p:nvSpPr>
        <p:spPr>
          <a:xfrm>
            <a:off x="838200" y="1124871"/>
            <a:ext cx="107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n-lt"/>
              </a:rPr>
              <a:t>SQL clauses are used to specify conditions and manipulate data in a database. </a:t>
            </a:r>
            <a:endParaRPr lang="en-IN" sz="2800" b="1" dirty="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935726" y="9170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6409816" y="76282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b="1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</a:t>
            </a:r>
            <a:r>
              <a:rPr lang="en-IN" sz="1600" b="1" dirty="0">
                <a:latin typeface="+mn-lt"/>
              </a:rPr>
              <a:t>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r>
              <a:rPr lang="en-GB" sz="2200" spc="-10" dirty="0">
                <a:latin typeface="Calibri"/>
                <a:cs typeface="Calibri"/>
              </a:rPr>
              <a:t>_fun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4AB99-3479-67B5-354A-72FC92ADFC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90626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C29FA-85BB-B71A-E2AE-3407D97B0F9B}"/>
              </a:ext>
            </a:extLst>
          </p:cNvPr>
          <p:cNvSpPr txBox="1"/>
          <p:nvPr/>
        </p:nvSpPr>
        <p:spPr>
          <a:xfrm>
            <a:off x="457200" y="152400"/>
            <a:ext cx="112417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</a:rPr>
              <a:t>What Is Cardinality?</a:t>
            </a:r>
          </a:p>
          <a:p>
            <a:endParaRPr lang="en-GB" sz="2000" b="1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Cardinality</a:t>
            </a:r>
            <a:r>
              <a:rPr lang="en-GB" sz="2000" dirty="0">
                <a:latin typeface="+mn-lt"/>
              </a:rPr>
              <a:t> describes the </a:t>
            </a:r>
            <a:r>
              <a:rPr lang="en-GB" sz="2000" b="1" dirty="0">
                <a:latin typeface="+mn-lt"/>
              </a:rPr>
              <a:t>number of relationships</a:t>
            </a:r>
            <a:r>
              <a:rPr lang="en-GB" sz="2000" dirty="0">
                <a:latin typeface="+mn-lt"/>
              </a:rPr>
              <a:t> between rows in one table and rows in another table.</a:t>
            </a:r>
          </a:p>
          <a:p>
            <a:endParaRPr lang="en-GB" sz="2000" dirty="0">
              <a:latin typeface="+mn-lt"/>
            </a:endParaRPr>
          </a:p>
          <a:p>
            <a:r>
              <a:rPr lang="en-GB" sz="2000" dirty="0">
                <a:latin typeface="+mn-lt"/>
              </a:rPr>
              <a:t>It answers the question:</a:t>
            </a:r>
          </a:p>
          <a:p>
            <a:r>
              <a:rPr lang="en-GB" sz="2000" dirty="0">
                <a:latin typeface="+mn-lt"/>
              </a:rPr>
              <a:t>“How many rows in Table A relate to how many rows in Table B?”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3126-AF42-8D55-9274-3AD6AC4A36AE}"/>
              </a:ext>
            </a:extLst>
          </p:cNvPr>
          <p:cNvSpPr txBox="1"/>
          <p:nvPr/>
        </p:nvSpPr>
        <p:spPr>
          <a:xfrm>
            <a:off x="493012" y="240299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+mj-lt"/>
              </a:rPr>
              <a:t>Common Types of Cardinality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C1E68D-2967-EA24-293F-EC37EA2E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83397"/>
              </p:ext>
            </p:extLst>
          </p:nvPr>
        </p:nvGraphicFramePr>
        <p:xfrm>
          <a:off x="609600" y="3193528"/>
          <a:ext cx="10047288" cy="3366770"/>
        </p:xfrm>
        <a:graphic>
          <a:graphicData uri="http://schemas.openxmlformats.org/drawingml/2006/table">
            <a:tbl>
              <a:tblPr/>
              <a:tblGrid>
                <a:gridCol w="3349096">
                  <a:extLst>
                    <a:ext uri="{9D8B030D-6E8A-4147-A177-3AD203B41FA5}">
                      <a16:colId xmlns:a16="http://schemas.microsoft.com/office/drawing/2014/main" val="2475137009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4087608543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1336354473"/>
                    </a:ext>
                  </a:extLst>
                </a:gridCol>
              </a:tblGrid>
              <a:tr h="3847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Symbol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71735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Each row in Table A matches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45889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row in Table A matches </a:t>
                      </a:r>
                      <a:r>
                        <a:rPr lang="en-GB" b="1" dirty="0"/>
                        <a:t>many</a:t>
                      </a:r>
                      <a:r>
                        <a:rPr lang="en-GB" dirty="0"/>
                        <a:t> rows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750321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Many rows in Table A match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61821"/>
                  </a:ext>
                </a:extLst>
              </a:tr>
              <a:tr h="9619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rows in Table A match many rows in Table B (requires bridge table)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14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17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45086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5400" y="1295400"/>
            <a:ext cx="4970577" cy="255262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OUTER JOIN </a:t>
            </a:r>
          </a:p>
          <a:p>
            <a:pPr marL="12700" lvl="3">
              <a:spcBef>
                <a:spcPts val="615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1.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lang="en-GB" sz="2800" spc="-75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15"/>
              </a:spcBef>
              <a:tabLst>
                <a:tab pos="240029" algn="l"/>
              </a:tabLst>
            </a:pPr>
            <a:r>
              <a:rPr lang="en-GB" sz="2800" dirty="0">
                <a:latin typeface="Calibri"/>
                <a:cs typeface="Calibri"/>
              </a:rPr>
              <a:t>	    2.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lang="en-GB" sz="2800" spc="-9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20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3. </a:t>
            </a:r>
            <a:r>
              <a:rPr sz="2800" dirty="0">
                <a:latin typeface="Calibri"/>
                <a:cs typeface="Calibri"/>
              </a:rPr>
              <a:t>FULL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lang="en-GB" sz="2800" spc="-2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8958" y="4200574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023" y="347960"/>
            <a:ext cx="3834003" cy="70256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55958BBF-569A-C4E1-4D31-A90323C5C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5F7A41E-770A-A54C-9C77-CD3CACA50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10803"/>
            <a:ext cx="7277100" cy="485140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D18A7-3302-BC03-912A-CEDDE70F2E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  <p:pic>
        <p:nvPicPr>
          <p:cNvPr id="1026" name="Picture 2" descr="Detailed Entity Relationship Diagram showing cardinality between Customers, Orders, Products, and Payments tables. Use labeled boxes for each table with attributes listed inside. Show relationships with arrows and cardinality notation: Customers to Orders is one-to-many (1:N), Orders to Products is many-to-one (N:1), Orders to Payments is one-to-one (1:1). Include clear labels for each relationship and highlight cardinality with bold text. Use a clean layout with directional arrows and relationship descriptions.">
            <a:extLst>
              <a:ext uri="{FF2B5EF4-FFF2-40B4-BE49-F238E27FC236}">
                <a16:creationId xmlns:a16="http://schemas.microsoft.com/office/drawing/2014/main" id="{B35743D4-40D3-3399-4B67-07B9682C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40" y="1295400"/>
            <a:ext cx="387456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5C59A6-37CA-7F82-B562-DA366341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1444"/>
              </p:ext>
            </p:extLst>
          </p:nvPr>
        </p:nvGraphicFramePr>
        <p:xfrm>
          <a:off x="533400" y="1158240"/>
          <a:ext cx="6553200" cy="4267199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180721826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427111460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131892504"/>
                    </a:ext>
                  </a:extLst>
                </a:gridCol>
              </a:tblGrid>
              <a:tr h="461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Cardinality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8341"/>
                  </a:ext>
                </a:extLst>
              </a:tr>
              <a:tr h="807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Customers →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One customer can place many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58228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→ Products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orders can contain the same product (each order has one product)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844600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→ Payments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order has one payment (and each payment belongs to one order)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8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5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Data Warehouse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Lake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Hub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24" y="3620536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44920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</TotalTime>
  <Words>6601</Words>
  <Application>Microsoft Office PowerPoint</Application>
  <PresentationFormat>Widescreen</PresentationFormat>
  <Paragraphs>1194</Paragraphs>
  <Slides>112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La</cp:lastModifiedBy>
  <cp:revision>67</cp:revision>
  <dcterms:created xsi:type="dcterms:W3CDTF">2025-11-11T06:26:11Z</dcterms:created>
  <dcterms:modified xsi:type="dcterms:W3CDTF">2025-12-05T11:21:02Z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